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282" r:id="rId2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67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EC2D2FC5-B058-4DF1-BDB0-616982AC9AA9}" type="datetimeFigureOut">
              <a:rPr lang="es-CO" smtClean="0"/>
              <a:t>30/08/2018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411978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2D2FC5-B058-4DF1-BDB0-616982AC9AA9}" type="datetimeFigureOut">
              <a:rPr lang="es-CO" smtClean="0"/>
              <a:t>30/08/2018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525241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EC2D2FC5-B058-4DF1-BDB0-616982AC9AA9}" type="datetimeFigureOut">
              <a:rPr lang="es-CO" smtClean="0"/>
              <a:t>30/08/2018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24370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EC2D2FC5-B058-4DF1-BDB0-616982AC9AA9}" type="datetimeFigureOut">
              <a:rPr lang="es-CO" smtClean="0"/>
              <a:t>30/08/2018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63043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EC2D2FC5-B058-4DF1-BDB0-616982AC9AA9}" type="datetimeFigureOut">
              <a:rPr lang="es-CO" smtClean="0"/>
              <a:t>30/08/2018</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74333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EC2D2FC5-B058-4DF1-BDB0-616982AC9AA9}" type="datetimeFigureOut">
              <a:rPr lang="es-CO" smtClean="0"/>
              <a:t>30/08/2018</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1602991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C2D2FC5-B058-4DF1-BDB0-616982AC9AA9}" type="datetimeFigureOut">
              <a:rPr lang="es-CO" smtClean="0"/>
              <a:t>30/08/2018</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1940922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C2D2FC5-B058-4DF1-BDB0-616982AC9AA9}" type="datetimeFigureOut">
              <a:rPr lang="es-CO" smtClean="0"/>
              <a:t>30/08/2018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3621083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C2D2FC5-B058-4DF1-BDB0-616982AC9AA9}" type="datetimeFigureOut">
              <a:rPr lang="es-CO" smtClean="0"/>
              <a:t>30/08/2018</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987875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2D2FC5-B058-4DF1-BDB0-616982AC9AA9}" type="datetimeFigureOut">
              <a:rPr lang="es-CO" smtClean="0"/>
              <a:t>30/08/2018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335971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2D2FC5-B058-4DF1-BDB0-616982AC9AA9}" type="datetimeFigureOut">
              <a:rPr lang="es-CO" smtClean="0"/>
              <a:t>30/08/2018</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1134DC9-451A-4EE3-8CAE-01A21F7B2CA5}" type="slidenum">
              <a:rPr lang="es-CO" smtClean="0"/>
              <a:t>‹Nº›</a:t>
            </a:fld>
            <a:endParaRPr lang="es-CO"/>
          </a:p>
        </p:txBody>
      </p:sp>
    </p:spTree>
    <p:extLst>
      <p:ext uri="{BB962C8B-B14F-4D97-AF65-F5344CB8AC3E}">
        <p14:creationId xmlns:p14="http://schemas.microsoft.com/office/powerpoint/2010/main" val="245412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D2FC5-B058-4DF1-BDB0-616982AC9AA9}" type="datetimeFigureOut">
              <a:rPr lang="es-CO" smtClean="0"/>
              <a:t>30/08/2018</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134DC9-451A-4EE3-8CAE-01A21F7B2CA5}" type="slidenum">
              <a:rPr lang="es-CO" smtClean="0"/>
              <a:t>‹Nº›</a:t>
            </a:fld>
            <a:endParaRPr lang="es-CO"/>
          </a:p>
        </p:txBody>
      </p:sp>
    </p:spTree>
    <p:extLst>
      <p:ext uri="{BB962C8B-B14F-4D97-AF65-F5344CB8AC3E}">
        <p14:creationId xmlns:p14="http://schemas.microsoft.com/office/powerpoint/2010/main" val="3808439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JD5KLC8EVSg"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youtube.com/watch?v=6Aom58usR-Y"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Q-tDEh3OKgE"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ABGipEizT3I"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OqdB-PlKxis"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M51gpkhk0so"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mailto:pastoralconaced@conaced.edu.co" TargetMode="External"/><Relationship Id="rId5" Type="http://schemas.openxmlformats.org/officeDocument/2006/relationships/image" Target="../media/image29.png"/><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51741" y="5967021"/>
            <a:ext cx="70021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2" y="1252085"/>
            <a:ext cx="9704176" cy="769441"/>
          </a:xfrm>
          <a:prstGeom prst="rect">
            <a:avLst/>
          </a:prstGeom>
          <a:solidFill>
            <a:schemeClr val="tx2">
              <a:lumMod val="50000"/>
            </a:schemeClr>
          </a:solidFill>
        </p:spPr>
        <p:txBody>
          <a:bodyPr wrap="square" rtlCol="0">
            <a:spAutoFit/>
          </a:bodyPr>
          <a:lstStyle/>
          <a:p>
            <a:pPr algn="ctr"/>
            <a:r>
              <a:rPr lang="es-CO" sz="4400" b="1" dirty="0">
                <a:solidFill>
                  <a:schemeClr val="bg1"/>
                </a:solidFill>
              </a:rPr>
              <a:t>LA FAMILIA EN AMORIS LAETITIA</a:t>
            </a:r>
          </a:p>
        </p:txBody>
      </p:sp>
      <p:sp>
        <p:nvSpPr>
          <p:cNvPr id="11" name="CuadroTexto 10"/>
          <p:cNvSpPr txBox="1"/>
          <p:nvPr/>
        </p:nvSpPr>
        <p:spPr>
          <a:xfrm>
            <a:off x="4559323" y="2687304"/>
            <a:ext cx="7402018" cy="3293209"/>
          </a:xfrm>
          <a:prstGeom prst="rect">
            <a:avLst/>
          </a:prstGeom>
          <a:solidFill>
            <a:schemeClr val="tx2">
              <a:lumMod val="50000"/>
            </a:schemeClr>
          </a:solidFill>
        </p:spPr>
        <p:txBody>
          <a:bodyPr wrap="square" rtlCol="0">
            <a:spAutoFit/>
          </a:bodyPr>
          <a:lstStyle/>
          <a:p>
            <a:pPr algn="just"/>
            <a:r>
              <a:rPr lang="es-CO" sz="1600" b="1" dirty="0">
                <a:solidFill>
                  <a:schemeClr val="bg1"/>
                </a:solidFill>
              </a:rPr>
              <a:t>Entre el 21 y el 26 de Agosto</a:t>
            </a:r>
            <a:r>
              <a:rPr lang="es-CO" sz="1600" dirty="0">
                <a:solidFill>
                  <a:schemeClr val="bg1"/>
                </a:solidFill>
              </a:rPr>
              <a:t> se llevará el </a:t>
            </a:r>
            <a:r>
              <a:rPr lang="es-CO" sz="1600" b="1" dirty="0">
                <a:solidFill>
                  <a:schemeClr val="bg1"/>
                </a:solidFill>
              </a:rPr>
              <a:t>IX Encuentro Mundial de familia</a:t>
            </a:r>
            <a:r>
              <a:rPr lang="es-CO" sz="1600" dirty="0">
                <a:solidFill>
                  <a:schemeClr val="bg1"/>
                </a:solidFill>
              </a:rPr>
              <a:t> en Dublín (Irlanda) con una participación de </a:t>
            </a:r>
            <a:r>
              <a:rPr lang="es-CO" sz="1600" b="1" dirty="0">
                <a:solidFill>
                  <a:schemeClr val="bg1"/>
                </a:solidFill>
              </a:rPr>
              <a:t>37.000 personas de 116 países</a:t>
            </a:r>
            <a:r>
              <a:rPr lang="es-CO" sz="1600" dirty="0">
                <a:solidFill>
                  <a:schemeClr val="bg1"/>
                </a:solidFill>
              </a:rPr>
              <a:t> al que asistirá el Papa Francisco. El tema elegido para este Encuentro es “El evangelio de la familia: Alegría para el mundo.  </a:t>
            </a:r>
          </a:p>
          <a:p>
            <a:pPr algn="just"/>
            <a:endParaRPr lang="es-CO" sz="1600" dirty="0">
              <a:solidFill>
                <a:schemeClr val="bg1"/>
              </a:solidFill>
            </a:endParaRPr>
          </a:p>
          <a:p>
            <a:pPr algn="just"/>
            <a:r>
              <a:rPr lang="es-CO" sz="1600" dirty="0">
                <a:solidFill>
                  <a:schemeClr val="bg1"/>
                </a:solidFill>
              </a:rPr>
              <a:t>Como Escuela Católica debemos estar atentos a la reflexión que en torno a la familia se lleva a cabo a nivel eclesial ya que su acompañamiento se trata de un desafío y reto para nuestra Pastoral Educativa. </a:t>
            </a:r>
          </a:p>
          <a:p>
            <a:pPr algn="just"/>
            <a:endParaRPr lang="es-CO" sz="1600" dirty="0">
              <a:solidFill>
                <a:schemeClr val="bg1"/>
              </a:solidFill>
            </a:endParaRPr>
          </a:p>
          <a:p>
            <a:pPr algn="just"/>
            <a:r>
              <a:rPr lang="es-CO" sz="1600" dirty="0">
                <a:solidFill>
                  <a:schemeClr val="bg1"/>
                </a:solidFill>
              </a:rPr>
              <a:t>Para unirnos a esta reflexión queremos compartir algunos llamados que desde </a:t>
            </a:r>
            <a:r>
              <a:rPr lang="es-CO" sz="1600" dirty="0" err="1">
                <a:solidFill>
                  <a:schemeClr val="bg1"/>
                </a:solidFill>
              </a:rPr>
              <a:t>Amoris</a:t>
            </a:r>
            <a:r>
              <a:rPr lang="es-CO" sz="1600" dirty="0">
                <a:solidFill>
                  <a:schemeClr val="bg1"/>
                </a:solidFill>
              </a:rPr>
              <a:t> </a:t>
            </a:r>
            <a:r>
              <a:rPr lang="es-CO" sz="1600" dirty="0" err="1">
                <a:solidFill>
                  <a:schemeClr val="bg1"/>
                </a:solidFill>
              </a:rPr>
              <a:t>Laetitia</a:t>
            </a:r>
            <a:r>
              <a:rPr lang="es-CO" sz="1600" dirty="0">
                <a:solidFill>
                  <a:schemeClr val="bg1"/>
                </a:solidFill>
              </a:rPr>
              <a:t> nos hace el Papa Francisco que pueden orientar los procesos que en ese sentido lideremos en cada uno de nuestros colegios. Los invitamos a compartirlos con sus equipos.   </a:t>
            </a:r>
          </a:p>
        </p:txBody>
      </p:sp>
      <p:pic>
        <p:nvPicPr>
          <p:cNvPr id="1028" name="Picture 4" descr="Resultado de imagen para famili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45"/>
          <a:stretch/>
        </p:blipFill>
        <p:spPr bwMode="auto">
          <a:xfrm>
            <a:off x="205946" y="2695541"/>
            <a:ext cx="4032099" cy="329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01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411975"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1. Video Mensaje del Papa al IX Encuentro Mundial de las Familias</a:t>
            </a:r>
          </a:p>
        </p:txBody>
      </p:sp>
      <p:sp>
        <p:nvSpPr>
          <p:cNvPr id="3" name="CuadroTexto 2"/>
          <p:cNvSpPr txBox="1"/>
          <p:nvPr/>
        </p:nvSpPr>
        <p:spPr>
          <a:xfrm>
            <a:off x="6254769" y="2233915"/>
            <a:ext cx="3157206" cy="3416320"/>
          </a:xfrm>
          <a:prstGeom prst="rect">
            <a:avLst/>
          </a:prstGeom>
          <a:solidFill>
            <a:schemeClr val="tx2">
              <a:lumMod val="50000"/>
            </a:schemeClr>
          </a:solidFill>
        </p:spPr>
        <p:txBody>
          <a:bodyPr wrap="square" rtlCol="0">
            <a:spAutoFit/>
          </a:bodyPr>
          <a:lstStyle/>
          <a:p>
            <a:pPr algn="just"/>
            <a:r>
              <a:rPr lang="es-CO" dirty="0">
                <a:solidFill>
                  <a:schemeClr val="bg1"/>
                </a:solidFill>
              </a:rPr>
              <a:t>El Papa señala  en su video que este Encuentro es </a:t>
            </a:r>
            <a:r>
              <a:rPr lang="es-CO" b="1" dirty="0">
                <a:solidFill>
                  <a:schemeClr val="bg1"/>
                </a:solidFill>
              </a:rPr>
              <a:t>“una celebración de la belleza del plan de Dios para la familia”</a:t>
            </a:r>
            <a:r>
              <a:rPr lang="es-CO" dirty="0">
                <a:solidFill>
                  <a:schemeClr val="bg1"/>
                </a:solidFill>
              </a:rPr>
              <a:t>, que actualmente afronta </a:t>
            </a:r>
            <a:r>
              <a:rPr lang="es-CO" b="1" dirty="0">
                <a:solidFill>
                  <a:schemeClr val="bg1"/>
                </a:solidFill>
              </a:rPr>
              <a:t>“muchos desafíos en sus esfuerzos por encarnar un amor fiel, por hacer crecer a los hijos con valores y para ser en la más amplia comunidad levadura de bondad, amor y cuidado recíproco”.</a:t>
            </a:r>
          </a:p>
        </p:txBody>
      </p:sp>
      <p:pic>
        <p:nvPicPr>
          <p:cNvPr id="12" name="Imagen 1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0903" y="3097912"/>
            <a:ext cx="950277" cy="1178343"/>
          </a:xfrm>
          <a:prstGeom prst="rect">
            <a:avLst/>
          </a:prstGeom>
        </p:spPr>
      </p:pic>
      <p:sp>
        <p:nvSpPr>
          <p:cNvPr id="13" name="CuadroTexto 12"/>
          <p:cNvSpPr txBox="1"/>
          <p:nvPr/>
        </p:nvSpPr>
        <p:spPr>
          <a:xfrm>
            <a:off x="9036069" y="4390607"/>
            <a:ext cx="3361037"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pic>
        <p:nvPicPr>
          <p:cNvPr id="9" name="Picture 2" descr="Resultado de imagen para deporte y famil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747" y="2233915"/>
            <a:ext cx="5333810" cy="3448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88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5501073" y="2501319"/>
            <a:ext cx="4161911" cy="3139321"/>
          </a:xfrm>
          <a:prstGeom prst="rect">
            <a:avLst/>
          </a:prstGeom>
          <a:solidFill>
            <a:schemeClr val="tx2">
              <a:lumMod val="50000"/>
            </a:schemeClr>
          </a:solidFill>
        </p:spPr>
        <p:txBody>
          <a:bodyPr wrap="square" rtlCol="0">
            <a:spAutoFit/>
          </a:bodyPr>
          <a:lstStyle/>
          <a:p>
            <a:r>
              <a:rPr lang="es-CO" b="1" dirty="0">
                <a:solidFill>
                  <a:schemeClr val="bg1"/>
                </a:solidFill>
              </a:rPr>
              <a:t>EL AMOR, SÍMBOLO DE LAS REALIDADES ÍNTIMAS DE DIOS: </a:t>
            </a:r>
            <a:r>
              <a:rPr lang="es-CO" dirty="0">
                <a:solidFill>
                  <a:schemeClr val="bg1"/>
                </a:solidFill>
              </a:rPr>
              <a:t>“La Biblia está poblada de familias, de generaciones, de historias de amor y de crisis familiares”. La </a:t>
            </a:r>
            <a:r>
              <a:rPr lang="es-CO" b="1" dirty="0">
                <a:solidFill>
                  <a:schemeClr val="bg1"/>
                </a:solidFill>
              </a:rPr>
              <a:t>“pareja que ama y genera la vida es la verdadera </a:t>
            </a:r>
            <a:r>
              <a:rPr lang="es-CO" dirty="0">
                <a:solidFill>
                  <a:schemeClr val="bg1"/>
                </a:solidFill>
              </a:rPr>
              <a:t>“escultura” viviente —no aquella de piedra u oro que el Decálogo prohíbe—, </a:t>
            </a:r>
            <a:r>
              <a:rPr lang="es-CO" b="1" dirty="0">
                <a:solidFill>
                  <a:schemeClr val="bg1"/>
                </a:solidFill>
              </a:rPr>
              <a:t>capaz de manifestar al Dios creador y salvador. </a:t>
            </a:r>
            <a:r>
              <a:rPr lang="es-CO" dirty="0">
                <a:solidFill>
                  <a:schemeClr val="bg1"/>
                </a:solidFill>
              </a:rPr>
              <a:t>Por eso el amor fecundo llega a ser el símbolo de las realidades íntimas de Dios”.</a:t>
            </a:r>
          </a:p>
        </p:txBody>
      </p:sp>
      <p:pic>
        <p:nvPicPr>
          <p:cNvPr id="2050" name="Picture 2" descr="Resultado de imagen para famili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633"/>
          <a:stretch/>
        </p:blipFill>
        <p:spPr bwMode="auto">
          <a:xfrm>
            <a:off x="650789" y="2489292"/>
            <a:ext cx="4506097" cy="31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69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5501073" y="2501319"/>
            <a:ext cx="4161911" cy="3293209"/>
          </a:xfrm>
          <a:prstGeom prst="rect">
            <a:avLst/>
          </a:prstGeom>
          <a:solidFill>
            <a:schemeClr val="tx2">
              <a:lumMod val="50000"/>
            </a:schemeClr>
          </a:solidFill>
        </p:spPr>
        <p:txBody>
          <a:bodyPr wrap="square" rtlCol="0">
            <a:spAutoFit/>
          </a:bodyPr>
          <a:lstStyle/>
          <a:p>
            <a:r>
              <a:rPr lang="es-CO" sz="1600" b="1" dirty="0">
                <a:solidFill>
                  <a:schemeClr val="bg1"/>
                </a:solidFill>
              </a:rPr>
              <a:t>INDIVIDUALISMO Y DISMINUCIÓN DEMOGRÁFICA: </a:t>
            </a:r>
            <a:r>
              <a:rPr lang="es-CO" sz="1600" dirty="0">
                <a:solidFill>
                  <a:schemeClr val="bg1"/>
                </a:solidFill>
              </a:rPr>
              <a:t>Francisco da la alarma sobre la disminución demográfica, debido “a una mentalidad antinatalista y promovido por las políticas mundiales de salud reproductiva”, y recuerda que “la Iglesia rechaza con todas sus fuerzas las intervenciones coercitivas del Estado en favor de la anticoncepción, la esterilización e incluso del aborto”. Todas ellas medidas “inaceptables incluso en lugares con alta tasa de natalidad”, pero animadas por los políticos incluso en los países en donde nacen pocos niños.</a:t>
            </a:r>
          </a:p>
        </p:txBody>
      </p:sp>
      <p:pic>
        <p:nvPicPr>
          <p:cNvPr id="4098"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14743" r="2239"/>
          <a:stretch/>
        </p:blipFill>
        <p:spPr bwMode="auto">
          <a:xfrm>
            <a:off x="403654" y="2501319"/>
            <a:ext cx="4810485" cy="3293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39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633127"/>
            <a:ext cx="4703806" cy="2585323"/>
          </a:xfrm>
          <a:prstGeom prst="rect">
            <a:avLst/>
          </a:prstGeom>
          <a:solidFill>
            <a:schemeClr val="tx2">
              <a:lumMod val="50000"/>
            </a:schemeClr>
          </a:solidFill>
        </p:spPr>
        <p:txBody>
          <a:bodyPr wrap="square" rtlCol="0">
            <a:spAutoFit/>
          </a:bodyPr>
          <a:lstStyle/>
          <a:p>
            <a:r>
              <a:rPr lang="es-CO" b="1" dirty="0">
                <a:solidFill>
                  <a:schemeClr val="bg1"/>
                </a:solidFill>
              </a:rPr>
              <a:t>LA CASA: </a:t>
            </a:r>
            <a:r>
              <a:rPr lang="es-CO" dirty="0">
                <a:solidFill>
                  <a:schemeClr val="bg1"/>
                </a:solidFill>
              </a:rPr>
              <a:t>“la falta de una vivienda digna o adecuada suele llevar a postergar la formalización de una relación”. Una “familia y un hogar son dos cosas que se reclaman mutuamente”. Por este motivo, “tenemos que insistir en los derechos de la familia, y no sólo en los derechos individuales. La familia es un bien del cual la sociedad no puede prescindir, pero necesita ser protegida”.</a:t>
            </a:r>
          </a:p>
        </p:txBody>
      </p:sp>
      <p:pic>
        <p:nvPicPr>
          <p:cNvPr id="3074" name="Picture 2" descr="Resultado de imagen para familia"/>
          <p:cNvPicPr>
            <a:picLocks noChangeAspect="1" noChangeArrowheads="1"/>
          </p:cNvPicPr>
          <p:nvPr/>
        </p:nvPicPr>
        <p:blipFill rotWithShape="1">
          <a:blip r:embed="rId3">
            <a:extLst>
              <a:ext uri="{28A0092B-C50C-407E-A947-70E740481C1C}">
                <a14:useLocalDpi xmlns:a14="http://schemas.microsoft.com/office/drawing/2010/main" val="0"/>
              </a:ext>
            </a:extLst>
          </a:blip>
          <a:srcRect l="36131" t="13037" r="82" b="15628"/>
          <a:stretch/>
        </p:blipFill>
        <p:spPr bwMode="auto">
          <a:xfrm>
            <a:off x="510749" y="2633127"/>
            <a:ext cx="4036540" cy="2574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335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633127"/>
            <a:ext cx="4703806" cy="2862322"/>
          </a:xfrm>
          <a:prstGeom prst="rect">
            <a:avLst/>
          </a:prstGeom>
          <a:solidFill>
            <a:schemeClr val="tx2">
              <a:lumMod val="50000"/>
            </a:schemeClr>
          </a:solidFill>
        </p:spPr>
        <p:txBody>
          <a:bodyPr wrap="square" rtlCol="0">
            <a:spAutoFit/>
          </a:bodyPr>
          <a:lstStyle/>
          <a:p>
            <a:pPr algn="just"/>
            <a:r>
              <a:rPr lang="es-CO" b="1" dirty="0">
                <a:solidFill>
                  <a:schemeClr val="bg1"/>
                </a:solidFill>
              </a:rPr>
              <a:t>EXPLOTACIÓN INFANTIL: </a:t>
            </a:r>
            <a:r>
              <a:rPr lang="es-CO" dirty="0">
                <a:solidFill>
                  <a:schemeClr val="bg1"/>
                </a:solidFill>
              </a:rPr>
              <a:t>Se trata de “una de las realidades más escandalosas y perversas de la sociedad actual”. Hay niños “de la calle” en las sociedades que sufren violencia, la guerra o la presencia del crimen organizado. “El abuso sexual de los niños se torna todavía más escandaloso cuando ocurre en los lugares donde deben ser protegidos, particularmente en las familias y en las escuelas y en las comunidades e instituciones cristianas”.</a:t>
            </a:r>
          </a:p>
        </p:txBody>
      </p:sp>
      <p:pic>
        <p:nvPicPr>
          <p:cNvPr id="5122"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29244"/>
          <a:stretch/>
        </p:blipFill>
        <p:spPr bwMode="auto">
          <a:xfrm>
            <a:off x="520117" y="2633127"/>
            <a:ext cx="4237836" cy="286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959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633127"/>
            <a:ext cx="4703806" cy="3139321"/>
          </a:xfrm>
          <a:prstGeom prst="rect">
            <a:avLst/>
          </a:prstGeom>
          <a:solidFill>
            <a:schemeClr val="tx2">
              <a:lumMod val="50000"/>
            </a:schemeClr>
          </a:solidFill>
        </p:spPr>
        <p:txBody>
          <a:bodyPr wrap="square" rtlCol="0">
            <a:spAutoFit/>
          </a:bodyPr>
          <a:lstStyle/>
          <a:p>
            <a:pPr algn="just"/>
            <a:r>
              <a:rPr lang="es-CO" b="1" dirty="0">
                <a:solidFill>
                  <a:schemeClr val="bg1"/>
                </a:solidFill>
              </a:rPr>
              <a:t>MISERIA, EUTANASIA Y OTRAS PLAGAS: </a:t>
            </a:r>
            <a:r>
              <a:rPr lang="es-CO" dirty="0">
                <a:solidFill>
                  <a:schemeClr val="bg1"/>
                </a:solidFill>
              </a:rPr>
              <a:t>Entre las “graves amenazas” para las familias en todo el mundo está la eutanasia y el suicidio asistido. Y después reflexiona sobre la situación de las “familias sumidas en la miseria, castigadas de tantas maneras, donde los límites de la vida se viven de forma lacerante”. También se refiere a la “plaga” de la drogodependencia, “que hace sufrir a muchas familias, y no pocas veces termina destruyéndolas. Algo semejante ocurre con el alcoholismo, el juego y otras adicciones”.</a:t>
            </a:r>
          </a:p>
        </p:txBody>
      </p:sp>
      <p:pic>
        <p:nvPicPr>
          <p:cNvPr id="6146"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21619"/>
          <a:stretch/>
        </p:blipFill>
        <p:spPr bwMode="auto">
          <a:xfrm>
            <a:off x="659027" y="2633127"/>
            <a:ext cx="3987114" cy="31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661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295369"/>
            <a:ext cx="4703806" cy="3693319"/>
          </a:xfrm>
          <a:prstGeom prst="rect">
            <a:avLst/>
          </a:prstGeom>
          <a:solidFill>
            <a:schemeClr val="tx2">
              <a:lumMod val="50000"/>
            </a:schemeClr>
          </a:solidFill>
        </p:spPr>
        <p:txBody>
          <a:bodyPr wrap="square" rtlCol="0">
            <a:spAutoFit/>
          </a:bodyPr>
          <a:lstStyle/>
          <a:p>
            <a:r>
              <a:rPr lang="es-CO" b="1" dirty="0">
                <a:solidFill>
                  <a:schemeClr val="bg1"/>
                </a:solidFill>
              </a:rPr>
              <a:t>NO DEBILITAR LA FAMILIA: </a:t>
            </a:r>
            <a:r>
              <a:rPr lang="es-CO" dirty="0">
                <a:solidFill>
                  <a:schemeClr val="bg1"/>
                </a:solidFill>
              </a:rPr>
              <a:t>Debilitar la familia no “favorece a la sociedad”, sino que “perjudica la maduración de las personas, el cultivo de los valores comunitarios y el desarrollo ético de las ciudades y de los pueblos”. “Ya no se advierte con claridad que sólo la unión exclusiva e indisoluble entre un varón y una mujer cumple una función social plena”. Mientras que “las uniones de hecho o entre personas del mismo sexo, por ejemplo, no pueden equipararse sin más al matrimonio. Ninguna unión precaria o cerrada a la comunicación de la vida nos asegura el futuro de la sociedad”.</a:t>
            </a:r>
          </a:p>
        </p:txBody>
      </p:sp>
      <p:pic>
        <p:nvPicPr>
          <p:cNvPr id="7170" name="Picture 2" descr="Resultado de imagen para familia"/>
          <p:cNvPicPr>
            <a:picLocks noChangeAspect="1" noChangeArrowheads="1"/>
          </p:cNvPicPr>
          <p:nvPr/>
        </p:nvPicPr>
        <p:blipFill rotWithShape="1">
          <a:blip r:embed="rId3">
            <a:extLst>
              <a:ext uri="{28A0092B-C50C-407E-A947-70E740481C1C}">
                <a14:useLocalDpi xmlns:a14="http://schemas.microsoft.com/office/drawing/2010/main" val="0"/>
              </a:ext>
            </a:extLst>
          </a:blip>
          <a:srcRect l="19013" r="16135"/>
          <a:stretch/>
        </p:blipFill>
        <p:spPr bwMode="auto">
          <a:xfrm>
            <a:off x="634012" y="2295369"/>
            <a:ext cx="3946226" cy="3671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42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056467"/>
            <a:ext cx="4703806" cy="4247317"/>
          </a:xfrm>
          <a:prstGeom prst="rect">
            <a:avLst/>
          </a:prstGeom>
          <a:solidFill>
            <a:schemeClr val="tx2">
              <a:lumMod val="50000"/>
            </a:schemeClr>
          </a:solidFill>
        </p:spPr>
        <p:txBody>
          <a:bodyPr wrap="square" rtlCol="0">
            <a:spAutoFit/>
          </a:bodyPr>
          <a:lstStyle/>
          <a:p>
            <a:pPr algn="just"/>
            <a:r>
              <a:rPr lang="es-CO" b="1" dirty="0">
                <a:solidFill>
                  <a:schemeClr val="bg1"/>
                </a:solidFill>
              </a:rPr>
              <a:t>EL PENSAMIENTO ÚNICO DE LA IDEOLOGÍA DE GÉNERO: </a:t>
            </a:r>
            <a:r>
              <a:rPr lang="es-CO" dirty="0">
                <a:solidFill>
                  <a:schemeClr val="bg1"/>
                </a:solidFill>
              </a:rPr>
              <a:t>Esta ideología que “niega la diferencia y la reciprocidad natural de hombre y de mujer”, presenta “una sociedad sin diferencias de sexo, y vacía el fundamento antropológico de la familia. Esta ideología lleva a proyectos educativos y directrices legislativas que promueven una identidad personal y una intimidad afectiva radicalmente desvinculadas de la diversidad biológica entre hombre y mujer”. Es “inquietante que algunas ideologías de este tipo, que pretenden responder a ciertas aspiraciones a veces comprensibles, procuren imponerse como un pensamiento único que determine incluso la educación de los niños”.</a:t>
            </a:r>
          </a:p>
        </p:txBody>
      </p:sp>
      <p:pic>
        <p:nvPicPr>
          <p:cNvPr id="8194"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24926"/>
          <a:stretch/>
        </p:blipFill>
        <p:spPr bwMode="auto">
          <a:xfrm>
            <a:off x="478171" y="2056467"/>
            <a:ext cx="4290507" cy="4247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2599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959179" y="2361273"/>
            <a:ext cx="4703806" cy="2862322"/>
          </a:xfrm>
          <a:prstGeom prst="rect">
            <a:avLst/>
          </a:prstGeom>
          <a:solidFill>
            <a:schemeClr val="tx2">
              <a:lumMod val="50000"/>
            </a:schemeClr>
          </a:solidFill>
        </p:spPr>
        <p:txBody>
          <a:bodyPr wrap="square" rtlCol="0">
            <a:spAutoFit/>
          </a:bodyPr>
          <a:lstStyle/>
          <a:p>
            <a:r>
              <a:rPr lang="es-CO" b="1" dirty="0">
                <a:solidFill>
                  <a:schemeClr val="bg1"/>
                </a:solidFill>
              </a:rPr>
              <a:t>NO A LA “FÁBRICA” DE NIÑOS: </a:t>
            </a:r>
            <a:r>
              <a:rPr lang="es-CO" dirty="0">
                <a:solidFill>
                  <a:schemeClr val="bg1"/>
                </a:solidFill>
              </a:rPr>
              <a:t>Debemos estar atentos a la “posibilidad de manipular el acto generativo”, independientemente de “la relación sexual entre hombre y mujer. De este modo, la vida humana, así como la paternidad y la maternidad, se han convertido en realidades componibles y descomponibles, sujetas principalmente a los deseos de los individuos o de las parejas”. “No caigamos en el pecado de pretender sustituir al Creador”.</a:t>
            </a:r>
          </a:p>
        </p:txBody>
      </p:sp>
      <p:pic>
        <p:nvPicPr>
          <p:cNvPr id="9218" name="Picture 2" descr="Resultado de imagen para bebÃ©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08" y="2361273"/>
            <a:ext cx="4008178" cy="2862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700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456670" y="2361273"/>
            <a:ext cx="5206315" cy="3139321"/>
          </a:xfrm>
          <a:prstGeom prst="rect">
            <a:avLst/>
          </a:prstGeom>
          <a:solidFill>
            <a:schemeClr val="tx2">
              <a:lumMod val="50000"/>
            </a:schemeClr>
          </a:solidFill>
        </p:spPr>
        <p:txBody>
          <a:bodyPr wrap="square" rtlCol="0">
            <a:spAutoFit/>
          </a:bodyPr>
          <a:lstStyle/>
          <a:p>
            <a:r>
              <a:rPr lang="es-CO" b="1" dirty="0">
                <a:solidFill>
                  <a:schemeClr val="bg1"/>
                </a:solidFill>
              </a:rPr>
              <a:t>EDUCAR A LOS HIJOS, “DERECHO PRIMARIO” DE LOS PADRES: </a:t>
            </a:r>
            <a:r>
              <a:rPr lang="es-CO" dirty="0">
                <a:solidFill>
                  <a:schemeClr val="bg1"/>
                </a:solidFill>
              </a:rPr>
              <a:t>El sacramento del </a:t>
            </a:r>
            <a:r>
              <a:rPr lang="es-CO" b="1" dirty="0">
                <a:solidFill>
                  <a:schemeClr val="bg1"/>
                </a:solidFill>
              </a:rPr>
              <a:t>matrimonio “no es una convención social”, </a:t>
            </a:r>
            <a:r>
              <a:rPr lang="es-CO" dirty="0">
                <a:solidFill>
                  <a:schemeClr val="bg1"/>
                </a:solidFill>
              </a:rPr>
              <a:t>sino un </a:t>
            </a:r>
            <a:r>
              <a:rPr lang="es-CO" b="1" dirty="0">
                <a:solidFill>
                  <a:schemeClr val="bg1"/>
                </a:solidFill>
              </a:rPr>
              <a:t>“don para la santificación y la salvación de los esposos”, </a:t>
            </a:r>
            <a:r>
              <a:rPr lang="es-CO" dirty="0">
                <a:solidFill>
                  <a:schemeClr val="bg1"/>
                </a:solidFill>
              </a:rPr>
              <a:t>una verdadera “vocación”. Por lo tanto, </a:t>
            </a:r>
            <a:r>
              <a:rPr lang="es-CO" b="1" dirty="0">
                <a:solidFill>
                  <a:schemeClr val="bg1"/>
                </a:solidFill>
              </a:rPr>
              <a:t>“la decisión de casarse y de crear una familia debe ser fruto de un discernimiento vocacional”.</a:t>
            </a:r>
            <a:r>
              <a:rPr lang="es-CO" dirty="0">
                <a:solidFill>
                  <a:schemeClr val="bg1"/>
                </a:solidFill>
              </a:rPr>
              <a:t> El amor conyugal está abierto a la fecundidad. Y “la educación integral de los hijos” es “obligación gravísima, a la vez que derecho primario de los padres”, y que “nadie debería pretender quitarles”.</a:t>
            </a:r>
          </a:p>
        </p:txBody>
      </p:sp>
      <p:pic>
        <p:nvPicPr>
          <p:cNvPr id="10242"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16919"/>
          <a:stretch/>
        </p:blipFill>
        <p:spPr bwMode="auto">
          <a:xfrm>
            <a:off x="337751" y="2361272"/>
            <a:ext cx="3934085" cy="3139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19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3122142" y="2361273"/>
            <a:ext cx="6540844" cy="3046988"/>
          </a:xfrm>
          <a:prstGeom prst="rect">
            <a:avLst/>
          </a:prstGeom>
          <a:solidFill>
            <a:schemeClr val="tx2">
              <a:lumMod val="50000"/>
            </a:schemeClr>
          </a:solidFill>
        </p:spPr>
        <p:txBody>
          <a:bodyPr wrap="square" rtlCol="0">
            <a:spAutoFit/>
          </a:bodyPr>
          <a:lstStyle/>
          <a:p>
            <a:r>
              <a:rPr lang="es-CO" sz="1600" b="1" dirty="0">
                <a:solidFill>
                  <a:schemeClr val="bg1"/>
                </a:solidFill>
              </a:rPr>
              <a:t>INSTRUCCIONES SOBRE EL AMOR: </a:t>
            </a:r>
            <a:r>
              <a:rPr lang="es-CO" sz="1600" dirty="0">
                <a:solidFill>
                  <a:schemeClr val="bg1"/>
                </a:solidFill>
              </a:rPr>
              <a:t>Se invita a los esposos a la “paciencia” recíproca, sin pretender que “las relaciones sean celestiales o que las personas sean perfectas”, y sin colocarse siempre a uno mismo “en el centro”. Los invita a ser benévolos y a “donarse sin medir, sin reclamar pagos, por el solo gusto de dar y de servir”. Los invita a no ser envidiosos, a no enorgullecerse o “agrandarse”, porque “quien ama, evita hablar demasiado de sí mismo”, a no volverse “arrogantes e insoportables”, a ser humildes y a “volverse amables”, a no destacar “defectos y errores ajenos”. </a:t>
            </a:r>
          </a:p>
          <a:p>
            <a:r>
              <a:rPr lang="es-CO" sz="1600" dirty="0">
                <a:solidFill>
                  <a:schemeClr val="bg1"/>
                </a:solidFill>
              </a:rPr>
              <a:t>Acabar el día “sin hacer la paz en familia”, a perdonar sin rencores, a hablar bien recíprocamente, tratando de “mostrar el lado bueno del cónyuge más allá de sus debilidades y errores”, a tener confianza en el otro sin controlarlo, dejando “espacios de autonomía”.</a:t>
            </a:r>
          </a:p>
        </p:txBody>
      </p:sp>
      <p:pic>
        <p:nvPicPr>
          <p:cNvPr id="11266"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8397" r="28622"/>
          <a:stretch/>
        </p:blipFill>
        <p:spPr bwMode="auto">
          <a:xfrm>
            <a:off x="222422" y="2361273"/>
            <a:ext cx="2702010" cy="304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336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588476" y="2361273"/>
            <a:ext cx="5074510" cy="3416320"/>
          </a:xfrm>
          <a:prstGeom prst="rect">
            <a:avLst/>
          </a:prstGeom>
          <a:solidFill>
            <a:schemeClr val="tx2">
              <a:lumMod val="50000"/>
            </a:schemeClr>
          </a:solidFill>
        </p:spPr>
        <p:txBody>
          <a:bodyPr wrap="square" rtlCol="0">
            <a:spAutoFit/>
          </a:bodyPr>
          <a:lstStyle/>
          <a:p>
            <a:r>
              <a:rPr lang="es-CO" b="1" dirty="0">
                <a:solidFill>
                  <a:schemeClr val="bg1"/>
                </a:solidFill>
              </a:rPr>
              <a:t>SEXUALIDAD, “REGALO MARAVILLOSO”: </a:t>
            </a:r>
            <a:r>
              <a:rPr lang="es-CO" dirty="0">
                <a:solidFill>
                  <a:schemeClr val="bg1"/>
                </a:solidFill>
              </a:rPr>
              <a:t>La necesidad sexual de los esposos no es “objeto de desprecio”. Pero, “no podemos ignorar que muchas veces </a:t>
            </a:r>
            <a:r>
              <a:rPr lang="es-CO" b="1" dirty="0">
                <a:solidFill>
                  <a:schemeClr val="bg1"/>
                </a:solidFill>
              </a:rPr>
              <a:t>la sexualidad se despersonaliza y también se llena de patologías”, </a:t>
            </a:r>
            <a:r>
              <a:rPr lang="es-CO" dirty="0">
                <a:solidFill>
                  <a:schemeClr val="bg1"/>
                </a:solidFill>
              </a:rPr>
              <a:t>convirtiéndose “cada vez más ocasión e instrumento de afirmación del propio yo y de satisfacción egoísta de los propios deseos e instintos”. </a:t>
            </a:r>
            <a:r>
              <a:rPr lang="es-CO" b="1" dirty="0">
                <a:solidFill>
                  <a:schemeClr val="bg1"/>
                </a:solidFill>
              </a:rPr>
              <a:t>“Un acto conyugal impuesto al cónyuge sin considerar su situación actual y sus legítimos deseos, no es un verdadero acto de amor”</a:t>
            </a:r>
            <a:r>
              <a:rPr lang="es-CO" dirty="0">
                <a:solidFill>
                  <a:schemeClr val="bg1"/>
                </a:solidFill>
              </a:rPr>
              <a:t>. Debe ser rechazada, por lo tanto, “toda forma de sometimiento sexual”.</a:t>
            </a:r>
          </a:p>
        </p:txBody>
      </p:sp>
      <p:pic>
        <p:nvPicPr>
          <p:cNvPr id="12290" name="Picture 2" descr="Resultado de imagen para sexualidad de esposos"/>
          <p:cNvPicPr>
            <a:picLocks noChangeAspect="1" noChangeArrowheads="1"/>
          </p:cNvPicPr>
          <p:nvPr/>
        </p:nvPicPr>
        <p:blipFill rotWithShape="1">
          <a:blip r:embed="rId3">
            <a:extLst>
              <a:ext uri="{28A0092B-C50C-407E-A947-70E740481C1C}">
                <a14:useLocalDpi xmlns:a14="http://schemas.microsoft.com/office/drawing/2010/main" val="0"/>
              </a:ext>
            </a:extLst>
          </a:blip>
          <a:srcRect l="7944" r="37043"/>
          <a:stretch/>
        </p:blipFill>
        <p:spPr bwMode="auto">
          <a:xfrm>
            <a:off x="889687" y="2361273"/>
            <a:ext cx="3188043" cy="3394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107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588476" y="2542509"/>
            <a:ext cx="5074510" cy="2862322"/>
          </a:xfrm>
          <a:prstGeom prst="rect">
            <a:avLst/>
          </a:prstGeom>
          <a:solidFill>
            <a:schemeClr val="tx2">
              <a:lumMod val="50000"/>
            </a:schemeClr>
          </a:solidFill>
        </p:spPr>
        <p:txBody>
          <a:bodyPr wrap="square" rtlCol="0">
            <a:spAutoFit/>
          </a:bodyPr>
          <a:lstStyle/>
          <a:p>
            <a:r>
              <a:rPr lang="es-CO" b="1" dirty="0">
                <a:solidFill>
                  <a:schemeClr val="bg1"/>
                </a:solidFill>
              </a:rPr>
              <a:t>LA PRESENCIA DE UNA MADRE… </a:t>
            </a:r>
            <a:r>
              <a:rPr lang="es-CO" dirty="0">
                <a:solidFill>
                  <a:schemeClr val="bg1"/>
                </a:solidFill>
              </a:rPr>
              <a:t>En el documento se dice que es “plenamente legítimo” y “deseable” que las mujeres estudien, trabajen, desarrollen las propias capacidades y los propios objetivos. Pero, al mismo tiempo, </a:t>
            </a:r>
            <a:r>
              <a:rPr lang="es-CO" b="1" dirty="0">
                <a:solidFill>
                  <a:schemeClr val="bg1"/>
                </a:solidFill>
              </a:rPr>
              <a:t>“no podemos ignorar la necesidad que tienen los niños de la presencia materna, especialmente en los primeros meses de vida”. La disminución de la presencia materna, “con sus cualidades femeninas es un riesgo grave para nuestra tierra”. </a:t>
            </a:r>
            <a:endParaRPr lang="es-CO" dirty="0">
              <a:solidFill>
                <a:schemeClr val="bg1"/>
              </a:solidFill>
            </a:endParaRPr>
          </a:p>
        </p:txBody>
      </p:sp>
      <p:pic>
        <p:nvPicPr>
          <p:cNvPr id="13314" name="Picture 2" descr="Imagen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705" y="2542509"/>
            <a:ext cx="4133067" cy="286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546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4588476" y="2245941"/>
            <a:ext cx="5074510" cy="3693319"/>
          </a:xfrm>
          <a:prstGeom prst="rect">
            <a:avLst/>
          </a:prstGeom>
          <a:solidFill>
            <a:schemeClr val="tx2">
              <a:lumMod val="50000"/>
            </a:schemeClr>
          </a:solidFill>
        </p:spPr>
        <p:txBody>
          <a:bodyPr wrap="square" rtlCol="0">
            <a:spAutoFit/>
          </a:bodyPr>
          <a:lstStyle/>
          <a:p>
            <a:r>
              <a:rPr lang="es-CO" b="1" dirty="0">
                <a:solidFill>
                  <a:schemeClr val="bg1"/>
                </a:solidFill>
              </a:rPr>
              <a:t>… Y LOS PADRES AUSENTES: </a:t>
            </a:r>
            <a:r>
              <a:rPr lang="es-CO" dirty="0">
                <a:solidFill>
                  <a:schemeClr val="bg1"/>
                </a:solidFill>
              </a:rPr>
              <a:t>El problema de nuestros días parece ser la “ausencia” de los padres. A veces el padre está </a:t>
            </a:r>
            <a:r>
              <a:rPr lang="es-CO" b="1" dirty="0">
                <a:solidFill>
                  <a:schemeClr val="bg1"/>
                </a:solidFill>
              </a:rPr>
              <a:t>“tan concentrado en sí mismo y en su trabajo, y a veces en sus propias realizaciones individuales, que olvida incluso a la familia. Y deja solos a los pequeños y a los jóvenes”. </a:t>
            </a:r>
            <a:r>
              <a:rPr lang="es-CO" dirty="0">
                <a:solidFill>
                  <a:schemeClr val="bg1"/>
                </a:solidFill>
              </a:rPr>
              <a:t>La presencia paterna “se ve afectada también por el tiempo cada vez mayor que se dedica a los medios de comunicación y a la tecnología de la distracción”. Pero pedir que el padre esté presente </a:t>
            </a:r>
            <a:r>
              <a:rPr lang="es-CO" b="1" dirty="0">
                <a:solidFill>
                  <a:schemeClr val="bg1"/>
                </a:solidFill>
              </a:rPr>
              <a:t>“no es lo mismo que decir controlador. Porque los padres demasiado controladores anulan a los hijos”.</a:t>
            </a:r>
          </a:p>
        </p:txBody>
      </p:sp>
      <p:pic>
        <p:nvPicPr>
          <p:cNvPr id="14338" name="Picture 2" descr="Resultado de imagen para papa e hijo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096" t="14912" r="20975"/>
          <a:stretch/>
        </p:blipFill>
        <p:spPr bwMode="auto">
          <a:xfrm>
            <a:off x="436605" y="2245941"/>
            <a:ext cx="3921211" cy="3693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208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5453448" y="2591935"/>
            <a:ext cx="4209537" cy="2862322"/>
          </a:xfrm>
          <a:prstGeom prst="rect">
            <a:avLst/>
          </a:prstGeom>
          <a:solidFill>
            <a:schemeClr val="tx2">
              <a:lumMod val="50000"/>
            </a:schemeClr>
          </a:solidFill>
        </p:spPr>
        <p:txBody>
          <a:bodyPr wrap="square" rtlCol="0">
            <a:spAutoFit/>
          </a:bodyPr>
          <a:lstStyle/>
          <a:p>
            <a:r>
              <a:rPr lang="es-CO" b="1" dirty="0">
                <a:solidFill>
                  <a:schemeClr val="bg1"/>
                </a:solidFill>
              </a:rPr>
              <a:t>HACER QUE LOS ANCIANOS SE SIENTAN EN CASA: </a:t>
            </a:r>
            <a:r>
              <a:rPr lang="es-CO" dirty="0">
                <a:solidFill>
                  <a:schemeClr val="bg1"/>
                </a:solidFill>
              </a:rPr>
              <a:t>“Debemos despertar el sentido colectivo de gratitud, de aprecio, de hospitalidad, que hagan sentir al anciano parte viva de su comunidad”. “La atención a los ancianos “habla de la calidad de una civilización”. Estamos invitados a no considerar como “competidores” o “invasores” a los suegros, a las suegras ni a los demás parientes del cónyuge.</a:t>
            </a:r>
          </a:p>
        </p:txBody>
      </p:sp>
      <p:pic>
        <p:nvPicPr>
          <p:cNvPr id="15362" name="Picture 2" descr="Resultado de imagen para ancianos en la familia"/>
          <p:cNvPicPr>
            <a:picLocks noChangeAspect="1" noChangeArrowheads="1"/>
          </p:cNvPicPr>
          <p:nvPr/>
        </p:nvPicPr>
        <p:blipFill rotWithShape="1">
          <a:blip r:embed="rId3">
            <a:extLst>
              <a:ext uri="{28A0092B-C50C-407E-A947-70E740481C1C}">
                <a14:useLocalDpi xmlns:a14="http://schemas.microsoft.com/office/drawing/2010/main" val="0"/>
              </a:ext>
            </a:extLst>
          </a:blip>
          <a:srcRect b="20101"/>
          <a:stretch/>
        </p:blipFill>
        <p:spPr bwMode="auto">
          <a:xfrm>
            <a:off x="411376" y="2591935"/>
            <a:ext cx="4763845" cy="286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976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5420498" y="2682551"/>
            <a:ext cx="4242486" cy="2862322"/>
          </a:xfrm>
          <a:prstGeom prst="rect">
            <a:avLst/>
          </a:prstGeom>
          <a:solidFill>
            <a:schemeClr val="tx2">
              <a:lumMod val="50000"/>
            </a:schemeClr>
          </a:solidFill>
        </p:spPr>
        <p:txBody>
          <a:bodyPr wrap="square" rtlCol="0">
            <a:spAutoFit/>
          </a:bodyPr>
          <a:lstStyle/>
          <a:p>
            <a:r>
              <a:rPr lang="es-CO" b="1" dirty="0">
                <a:solidFill>
                  <a:schemeClr val="bg1"/>
                </a:solidFill>
              </a:rPr>
              <a:t>CONSEJOS A LOS JÓVENES ESPOSOS: </a:t>
            </a:r>
            <a:r>
              <a:rPr lang="es-CO" dirty="0">
                <a:solidFill>
                  <a:schemeClr val="bg1"/>
                </a:solidFill>
              </a:rPr>
              <a:t>“Es bueno darse siempre un beso por la mañana, bendecirse todas las noches, esperar al otro y recibirlo cuando llega, tener alguna salida juntos, compartir tareas domésticas”. Y también es bueno interrumpir “la rutina, no perder la capacidad de celebrar en familia, de alegrarse y de festejar las experiencias lindas”.</a:t>
            </a:r>
          </a:p>
        </p:txBody>
      </p:sp>
      <p:pic>
        <p:nvPicPr>
          <p:cNvPr id="16386" name="Picture 2" descr="Resultado de imagen para jovenes esposo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1480"/>
          <a:stretch/>
        </p:blipFill>
        <p:spPr bwMode="auto">
          <a:xfrm>
            <a:off x="1069974" y="2682551"/>
            <a:ext cx="3930393" cy="2853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253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5420498" y="2682551"/>
            <a:ext cx="4242486" cy="2862322"/>
          </a:xfrm>
          <a:prstGeom prst="rect">
            <a:avLst/>
          </a:prstGeom>
          <a:solidFill>
            <a:schemeClr val="tx2">
              <a:lumMod val="50000"/>
            </a:schemeClr>
          </a:solidFill>
        </p:spPr>
        <p:txBody>
          <a:bodyPr wrap="square" rtlCol="0">
            <a:spAutoFit/>
          </a:bodyPr>
          <a:lstStyle/>
          <a:p>
            <a:r>
              <a:rPr lang="es-CO" b="1" dirty="0">
                <a:solidFill>
                  <a:schemeClr val="bg1"/>
                </a:solidFill>
              </a:rPr>
              <a:t>LAS CRISIS SE ARREGLAN: </a:t>
            </a:r>
            <a:r>
              <a:rPr lang="es-CO" dirty="0">
                <a:solidFill>
                  <a:schemeClr val="bg1"/>
                </a:solidFill>
              </a:rPr>
              <a:t>Con la “ayuda adecuada y con la acción de reconciliación de la gracia, un gran porcentaje de crisis matrimoniales se superan de manera satisfactoria”. “Saber perdonar y sentirse perdonados es una experiencia fundamental en la vida familiar”. Y por ello es necesaria “la generosa colaboración de familiares y amigos, y a veces incluso de ayuda externa y profesional”.</a:t>
            </a:r>
          </a:p>
        </p:txBody>
      </p:sp>
      <p:pic>
        <p:nvPicPr>
          <p:cNvPr id="17410" name="Picture 2" descr="Imagen relacionada"/>
          <p:cNvPicPr>
            <a:picLocks noChangeAspect="1" noChangeArrowheads="1"/>
          </p:cNvPicPr>
          <p:nvPr/>
        </p:nvPicPr>
        <p:blipFill rotWithShape="1">
          <a:blip r:embed="rId3">
            <a:extLst>
              <a:ext uri="{28A0092B-C50C-407E-A947-70E740481C1C}">
                <a14:useLocalDpi xmlns:a14="http://schemas.microsoft.com/office/drawing/2010/main" val="0"/>
              </a:ext>
            </a:extLst>
          </a:blip>
          <a:srcRect l="12501" r="9666"/>
          <a:stretch/>
        </p:blipFill>
        <p:spPr bwMode="auto">
          <a:xfrm>
            <a:off x="523103" y="2682552"/>
            <a:ext cx="4625546" cy="286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958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2. LA FAMILIA EN AMORIS LAETITIA</a:t>
            </a:r>
          </a:p>
        </p:txBody>
      </p:sp>
      <p:sp>
        <p:nvSpPr>
          <p:cNvPr id="3" name="CuadroTexto 2"/>
          <p:cNvSpPr txBox="1"/>
          <p:nvPr/>
        </p:nvSpPr>
        <p:spPr>
          <a:xfrm>
            <a:off x="3847070" y="2682551"/>
            <a:ext cx="5815914" cy="3416320"/>
          </a:xfrm>
          <a:prstGeom prst="rect">
            <a:avLst/>
          </a:prstGeom>
          <a:solidFill>
            <a:schemeClr val="tx2">
              <a:lumMod val="50000"/>
            </a:schemeClr>
          </a:solidFill>
        </p:spPr>
        <p:txBody>
          <a:bodyPr wrap="square" rtlCol="0">
            <a:spAutoFit/>
          </a:bodyPr>
          <a:lstStyle/>
          <a:p>
            <a:r>
              <a:rPr lang="es-CO" b="1" dirty="0">
                <a:solidFill>
                  <a:schemeClr val="bg1"/>
                </a:solidFill>
              </a:rPr>
              <a:t>¿CÓMO EDUCAR?: </a:t>
            </a:r>
            <a:r>
              <a:rPr lang="es-CO" dirty="0">
                <a:solidFill>
                  <a:schemeClr val="bg1"/>
                </a:solidFill>
              </a:rPr>
              <a:t>La formación moral debería llevarse a cabo “intuitivamente”, para que el “hijo pueda llegar a descubrir por sí mismo la importancia de determinados valores, principios y normas, en lugar de imponérselos como verdades irrefutables”. En el mundo de hoy, “en el que reinan la ansiedad y la prisa tecnológica, una tarea importantísima de las familias es </a:t>
            </a:r>
            <a:r>
              <a:rPr lang="es-CO" b="1" dirty="0">
                <a:solidFill>
                  <a:schemeClr val="bg1"/>
                </a:solidFill>
              </a:rPr>
              <a:t>educar para la capacidad de esperar.</a:t>
            </a:r>
            <a:r>
              <a:rPr lang="es-CO" dirty="0">
                <a:solidFill>
                  <a:schemeClr val="bg1"/>
                </a:solidFill>
              </a:rPr>
              <a:t> No se trata de prohibir a los chicos que jueguen con los dispositivos electrónicos, sino de </a:t>
            </a:r>
            <a:r>
              <a:rPr lang="es-CO" b="1" dirty="0">
                <a:solidFill>
                  <a:schemeClr val="bg1"/>
                </a:solidFill>
              </a:rPr>
              <a:t>encontrar la forma de generar en ellos la capacidad de diferenciar las diversas lógicas y de no aplicar la velocidad digital a todos los ámbitos de la vida”.</a:t>
            </a:r>
          </a:p>
        </p:txBody>
      </p:sp>
      <p:pic>
        <p:nvPicPr>
          <p:cNvPr id="18434" name="Picture 2" descr="Imagen relacionada"/>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888"/>
          <a:stretch/>
        </p:blipFill>
        <p:spPr bwMode="auto">
          <a:xfrm>
            <a:off x="560174" y="2682551"/>
            <a:ext cx="2957384" cy="3421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735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3. VIDEOS SOBRE LA FAMILIA </a:t>
            </a:r>
          </a:p>
        </p:txBody>
      </p:sp>
      <p:pic>
        <p:nvPicPr>
          <p:cNvPr id="19458" name="Picture 2" descr="Resultado de imagen para CONSUMISMO EN LA FAMI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839" y="2208805"/>
            <a:ext cx="5923950" cy="339146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2770" y="3429856"/>
            <a:ext cx="950277" cy="1178343"/>
          </a:xfrm>
          <a:prstGeom prst="rect">
            <a:avLst/>
          </a:prstGeom>
        </p:spPr>
      </p:pic>
      <p:sp>
        <p:nvSpPr>
          <p:cNvPr id="9" name="CuadroTexto 8"/>
          <p:cNvSpPr txBox="1"/>
          <p:nvPr/>
        </p:nvSpPr>
        <p:spPr>
          <a:xfrm>
            <a:off x="7149344" y="4753170"/>
            <a:ext cx="2314833"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sp>
        <p:nvSpPr>
          <p:cNvPr id="2" name="CuadroTexto 1"/>
          <p:cNvSpPr txBox="1"/>
          <p:nvPr/>
        </p:nvSpPr>
        <p:spPr>
          <a:xfrm>
            <a:off x="822839" y="5766486"/>
            <a:ext cx="5923950" cy="369332"/>
          </a:xfrm>
          <a:prstGeom prst="rect">
            <a:avLst/>
          </a:prstGeom>
          <a:solidFill>
            <a:schemeClr val="tx2">
              <a:lumMod val="50000"/>
            </a:schemeClr>
          </a:solidFill>
        </p:spPr>
        <p:txBody>
          <a:bodyPr wrap="square" rtlCol="0">
            <a:spAutoFit/>
          </a:bodyPr>
          <a:lstStyle/>
          <a:p>
            <a:pPr algn="ctr"/>
            <a:r>
              <a:rPr lang="es-CO" b="1" dirty="0">
                <a:solidFill>
                  <a:schemeClr val="bg1"/>
                </a:solidFill>
              </a:rPr>
              <a:t>EL CONSUMISMO EN LA FAMILIA</a:t>
            </a:r>
          </a:p>
        </p:txBody>
      </p:sp>
    </p:spTree>
    <p:extLst>
      <p:ext uri="{BB962C8B-B14F-4D97-AF65-F5344CB8AC3E}">
        <p14:creationId xmlns:p14="http://schemas.microsoft.com/office/powerpoint/2010/main" val="1179313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3. VIDEOS SOBRE LA FAMILIA </a:t>
            </a:r>
          </a:p>
        </p:txBody>
      </p:sp>
      <p:pic>
        <p:nvPicPr>
          <p:cNvPr id="8" name="Imagen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770" y="3429856"/>
            <a:ext cx="950277" cy="1178343"/>
          </a:xfrm>
          <a:prstGeom prst="rect">
            <a:avLst/>
          </a:prstGeom>
        </p:spPr>
      </p:pic>
      <p:sp>
        <p:nvSpPr>
          <p:cNvPr id="9" name="CuadroTexto 8"/>
          <p:cNvSpPr txBox="1"/>
          <p:nvPr/>
        </p:nvSpPr>
        <p:spPr>
          <a:xfrm>
            <a:off x="7149344" y="4753170"/>
            <a:ext cx="2314833"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sp>
        <p:nvSpPr>
          <p:cNvPr id="2" name="CuadroTexto 1"/>
          <p:cNvSpPr txBox="1"/>
          <p:nvPr/>
        </p:nvSpPr>
        <p:spPr>
          <a:xfrm>
            <a:off x="1132113" y="5766486"/>
            <a:ext cx="5305959" cy="369332"/>
          </a:xfrm>
          <a:prstGeom prst="rect">
            <a:avLst/>
          </a:prstGeom>
          <a:solidFill>
            <a:schemeClr val="tx2">
              <a:lumMod val="50000"/>
            </a:schemeClr>
          </a:solidFill>
        </p:spPr>
        <p:txBody>
          <a:bodyPr wrap="square" rtlCol="0">
            <a:spAutoFit/>
          </a:bodyPr>
          <a:lstStyle/>
          <a:p>
            <a:pPr algn="ctr"/>
            <a:r>
              <a:rPr lang="es-CO" b="1" dirty="0">
                <a:solidFill>
                  <a:schemeClr val="bg1"/>
                </a:solidFill>
              </a:rPr>
              <a:t>LAS FAMILIAS EN LA ERA DIGITAL</a:t>
            </a:r>
          </a:p>
        </p:txBody>
      </p:sp>
      <p:pic>
        <p:nvPicPr>
          <p:cNvPr id="20482" name="Picture 2" descr="Imagen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2114" y="2100649"/>
            <a:ext cx="5305958" cy="3481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295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3. VIDEOS SOBRE LA FAMILIA </a:t>
            </a:r>
          </a:p>
        </p:txBody>
      </p:sp>
      <p:pic>
        <p:nvPicPr>
          <p:cNvPr id="8" name="Imagen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770" y="3429856"/>
            <a:ext cx="950277" cy="1178343"/>
          </a:xfrm>
          <a:prstGeom prst="rect">
            <a:avLst/>
          </a:prstGeom>
        </p:spPr>
      </p:pic>
      <p:sp>
        <p:nvSpPr>
          <p:cNvPr id="9" name="CuadroTexto 8"/>
          <p:cNvSpPr txBox="1"/>
          <p:nvPr/>
        </p:nvSpPr>
        <p:spPr>
          <a:xfrm>
            <a:off x="7149344" y="4753170"/>
            <a:ext cx="2314833"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sp>
        <p:nvSpPr>
          <p:cNvPr id="2" name="CuadroTexto 1"/>
          <p:cNvSpPr txBox="1"/>
          <p:nvPr/>
        </p:nvSpPr>
        <p:spPr>
          <a:xfrm>
            <a:off x="1132113" y="5766486"/>
            <a:ext cx="5305959" cy="369332"/>
          </a:xfrm>
          <a:prstGeom prst="rect">
            <a:avLst/>
          </a:prstGeom>
          <a:solidFill>
            <a:schemeClr val="tx2">
              <a:lumMod val="50000"/>
            </a:schemeClr>
          </a:solidFill>
        </p:spPr>
        <p:txBody>
          <a:bodyPr wrap="square" rtlCol="0">
            <a:spAutoFit/>
          </a:bodyPr>
          <a:lstStyle/>
          <a:p>
            <a:pPr algn="ctr"/>
            <a:r>
              <a:rPr lang="es-CO" b="1" dirty="0">
                <a:solidFill>
                  <a:schemeClr val="bg1"/>
                </a:solidFill>
              </a:rPr>
              <a:t>LAS FAMILIA REFLEJO DE LA TRINIDAD</a:t>
            </a:r>
          </a:p>
        </p:txBody>
      </p:sp>
      <p:pic>
        <p:nvPicPr>
          <p:cNvPr id="21506" name="Picture 2" descr="Resultado de imagen para FAMIL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2113" y="2184116"/>
            <a:ext cx="5305959" cy="3182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998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3. VIDEOS SOBRE LA FAMILIA </a:t>
            </a:r>
          </a:p>
        </p:txBody>
      </p:sp>
      <p:pic>
        <p:nvPicPr>
          <p:cNvPr id="8" name="Imagen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770" y="3429856"/>
            <a:ext cx="950277" cy="1178343"/>
          </a:xfrm>
          <a:prstGeom prst="rect">
            <a:avLst/>
          </a:prstGeom>
        </p:spPr>
      </p:pic>
      <p:sp>
        <p:nvSpPr>
          <p:cNvPr id="9" name="CuadroTexto 8"/>
          <p:cNvSpPr txBox="1"/>
          <p:nvPr/>
        </p:nvSpPr>
        <p:spPr>
          <a:xfrm>
            <a:off x="7149344" y="4753170"/>
            <a:ext cx="2314833"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sp>
        <p:nvSpPr>
          <p:cNvPr id="2" name="CuadroTexto 1"/>
          <p:cNvSpPr txBox="1"/>
          <p:nvPr/>
        </p:nvSpPr>
        <p:spPr>
          <a:xfrm>
            <a:off x="1132113" y="5766486"/>
            <a:ext cx="5305959" cy="369332"/>
          </a:xfrm>
          <a:prstGeom prst="rect">
            <a:avLst/>
          </a:prstGeom>
          <a:solidFill>
            <a:schemeClr val="tx2">
              <a:lumMod val="50000"/>
            </a:schemeClr>
          </a:solidFill>
        </p:spPr>
        <p:txBody>
          <a:bodyPr wrap="square" rtlCol="0">
            <a:spAutoFit/>
          </a:bodyPr>
          <a:lstStyle/>
          <a:p>
            <a:pPr algn="ctr"/>
            <a:r>
              <a:rPr lang="es-CO" b="1" dirty="0">
                <a:solidFill>
                  <a:schemeClr val="bg1"/>
                </a:solidFill>
              </a:rPr>
              <a:t>LA FAMILIA: ESPACIO DE AMOR E IMPERFECCIÓN</a:t>
            </a:r>
          </a:p>
        </p:txBody>
      </p:sp>
      <p:sp>
        <p:nvSpPr>
          <p:cNvPr id="3" name="AutoShape 2" descr="Resultado de imagen para AMOR EN FAMIL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4" descr="Resultado de imagen para AMOR EN FAMIL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0" name="AutoShape 6" descr="Resultado de imagen para AMOR EN FAMIL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2536" name="Picture 8" descr="Resultado de imagen para AMOR EN FAMILIA"/>
          <p:cNvPicPr>
            <a:picLocks noChangeAspect="1" noChangeArrowheads="1"/>
          </p:cNvPicPr>
          <p:nvPr/>
        </p:nvPicPr>
        <p:blipFill rotWithShape="1">
          <a:blip r:embed="rId5">
            <a:extLst>
              <a:ext uri="{28A0092B-C50C-407E-A947-70E740481C1C}">
                <a14:useLocalDpi xmlns:a14="http://schemas.microsoft.com/office/drawing/2010/main" val="0"/>
              </a:ext>
            </a:extLst>
          </a:blip>
          <a:srcRect t="7011"/>
          <a:stretch/>
        </p:blipFill>
        <p:spPr bwMode="auto">
          <a:xfrm>
            <a:off x="1132112" y="2191265"/>
            <a:ext cx="5305959" cy="3453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202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310551" y="5967021"/>
            <a:ext cx="741406"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0" y="1323026"/>
            <a:ext cx="9662984" cy="461665"/>
          </a:xfrm>
          <a:prstGeom prst="rect">
            <a:avLst/>
          </a:prstGeom>
          <a:solidFill>
            <a:schemeClr val="tx2">
              <a:lumMod val="50000"/>
            </a:schemeClr>
          </a:solidFill>
        </p:spPr>
        <p:txBody>
          <a:bodyPr wrap="square" rtlCol="0">
            <a:spAutoFit/>
          </a:bodyPr>
          <a:lstStyle/>
          <a:p>
            <a:pPr algn="ctr"/>
            <a:r>
              <a:rPr lang="es-CO" sz="2400" b="1" dirty="0">
                <a:solidFill>
                  <a:schemeClr val="bg1"/>
                </a:solidFill>
              </a:rPr>
              <a:t>3. VIDEOS SOBRE LA FAMILIA </a:t>
            </a:r>
          </a:p>
        </p:txBody>
      </p:sp>
      <p:pic>
        <p:nvPicPr>
          <p:cNvPr id="8" name="Imagen 7">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770" y="3429856"/>
            <a:ext cx="950277" cy="1178343"/>
          </a:xfrm>
          <a:prstGeom prst="rect">
            <a:avLst/>
          </a:prstGeom>
        </p:spPr>
      </p:pic>
      <p:sp>
        <p:nvSpPr>
          <p:cNvPr id="9" name="CuadroTexto 8"/>
          <p:cNvSpPr txBox="1"/>
          <p:nvPr/>
        </p:nvSpPr>
        <p:spPr>
          <a:xfrm>
            <a:off x="7149344" y="4753170"/>
            <a:ext cx="2314833" cy="461665"/>
          </a:xfrm>
          <a:prstGeom prst="rect">
            <a:avLst/>
          </a:prstGeom>
          <a:noFill/>
        </p:spPr>
        <p:txBody>
          <a:bodyPr wrap="square" rtlCol="0">
            <a:spAutoFit/>
          </a:bodyPr>
          <a:lstStyle/>
          <a:p>
            <a:pPr algn="ctr"/>
            <a:r>
              <a:rPr lang="es-CO" sz="1200" dirty="0" err="1">
                <a:solidFill>
                  <a:schemeClr val="accent5">
                    <a:lumMod val="50000"/>
                  </a:schemeClr>
                </a:solidFill>
              </a:rPr>
              <a:t>Click</a:t>
            </a:r>
            <a:r>
              <a:rPr lang="es-CO" sz="1200" dirty="0">
                <a:solidFill>
                  <a:schemeClr val="accent5">
                    <a:lumMod val="50000"/>
                  </a:schemeClr>
                </a:solidFill>
              </a:rPr>
              <a:t> en la imagen para </a:t>
            </a:r>
          </a:p>
          <a:p>
            <a:pPr algn="ctr"/>
            <a:r>
              <a:rPr lang="es-CO" sz="1200" dirty="0">
                <a:solidFill>
                  <a:schemeClr val="accent5">
                    <a:lumMod val="50000"/>
                  </a:schemeClr>
                </a:solidFill>
              </a:rPr>
              <a:t>acceder al recurso</a:t>
            </a:r>
          </a:p>
        </p:txBody>
      </p:sp>
      <p:sp>
        <p:nvSpPr>
          <p:cNvPr id="2" name="CuadroTexto 1"/>
          <p:cNvSpPr txBox="1"/>
          <p:nvPr/>
        </p:nvSpPr>
        <p:spPr>
          <a:xfrm>
            <a:off x="1132113" y="5766486"/>
            <a:ext cx="5305959" cy="369332"/>
          </a:xfrm>
          <a:prstGeom prst="rect">
            <a:avLst/>
          </a:prstGeom>
          <a:solidFill>
            <a:schemeClr val="tx2">
              <a:lumMod val="50000"/>
            </a:schemeClr>
          </a:solidFill>
        </p:spPr>
        <p:txBody>
          <a:bodyPr wrap="square" rtlCol="0">
            <a:spAutoFit/>
          </a:bodyPr>
          <a:lstStyle/>
          <a:p>
            <a:pPr algn="ctr"/>
            <a:r>
              <a:rPr lang="es-CO" b="1" dirty="0">
                <a:solidFill>
                  <a:schemeClr val="bg1"/>
                </a:solidFill>
              </a:rPr>
              <a:t>LA FAMILIA ES UN TESORO</a:t>
            </a:r>
          </a:p>
        </p:txBody>
      </p:sp>
      <p:sp>
        <p:nvSpPr>
          <p:cNvPr id="3" name="AutoShape 2" descr="Resultado de imagen para AMOR EN FAMIL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4" descr="Resultado de imagen para AMOR EN FAMILI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0" name="AutoShape 6" descr="Resultado de imagen para AMOR EN FAMIL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3554" name="Picture 2" descr="Resultado de imagen para PAPA Y FAMIL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702" y="2313066"/>
            <a:ext cx="5294370" cy="2977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965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713"/>
            <a:ext cx="12192000" cy="6856287"/>
          </a:xfrm>
          <a:prstGeom prst="rect">
            <a:avLst/>
          </a:prstGeom>
        </p:spPr>
      </p:pic>
      <p:sp>
        <p:nvSpPr>
          <p:cNvPr id="5" name="CuadroTexto 4"/>
          <p:cNvSpPr txBox="1"/>
          <p:nvPr/>
        </p:nvSpPr>
        <p:spPr>
          <a:xfrm>
            <a:off x="11195222" y="5967021"/>
            <a:ext cx="856735" cy="707886"/>
          </a:xfrm>
          <a:prstGeom prst="rect">
            <a:avLst/>
          </a:prstGeom>
          <a:noFill/>
        </p:spPr>
        <p:txBody>
          <a:bodyPr wrap="square" rtlCol="0">
            <a:spAutoFit/>
          </a:bodyPr>
          <a:lstStyle/>
          <a:p>
            <a:pPr algn="r"/>
            <a:r>
              <a:rPr lang="es-CO" sz="4000" b="1" dirty="0">
                <a:solidFill>
                  <a:schemeClr val="accent5">
                    <a:lumMod val="50000"/>
                  </a:schemeClr>
                </a:solidFill>
              </a:rPr>
              <a:t>14</a:t>
            </a:r>
          </a:p>
        </p:txBody>
      </p:sp>
      <p:sp>
        <p:nvSpPr>
          <p:cNvPr id="6" name="CuadroTexto 5"/>
          <p:cNvSpPr txBox="1"/>
          <p:nvPr/>
        </p:nvSpPr>
        <p:spPr>
          <a:xfrm>
            <a:off x="1285102" y="1600178"/>
            <a:ext cx="8803932" cy="584775"/>
          </a:xfrm>
          <a:prstGeom prst="rect">
            <a:avLst/>
          </a:prstGeom>
          <a:noFill/>
        </p:spPr>
        <p:txBody>
          <a:bodyPr wrap="square" rtlCol="0">
            <a:spAutoFit/>
          </a:bodyPr>
          <a:lstStyle/>
          <a:p>
            <a:pPr algn="ctr"/>
            <a:r>
              <a:rPr lang="es-CO" sz="3200" b="1" dirty="0">
                <a:solidFill>
                  <a:schemeClr val="accent1">
                    <a:lumMod val="75000"/>
                  </a:schemeClr>
                </a:solidFill>
              </a:rPr>
              <a:t>Síguenos en redes sociales</a:t>
            </a:r>
          </a:p>
        </p:txBody>
      </p:sp>
      <p:sp>
        <p:nvSpPr>
          <p:cNvPr id="13" name="CuadroTexto 12"/>
          <p:cNvSpPr txBox="1"/>
          <p:nvPr/>
        </p:nvSpPr>
        <p:spPr>
          <a:xfrm>
            <a:off x="530962" y="4761842"/>
            <a:ext cx="3750733" cy="461665"/>
          </a:xfrm>
          <a:prstGeom prst="rect">
            <a:avLst/>
          </a:prstGeom>
          <a:noFill/>
        </p:spPr>
        <p:txBody>
          <a:bodyPr wrap="square" rtlCol="0">
            <a:spAutoFit/>
          </a:bodyPr>
          <a:lstStyle/>
          <a:p>
            <a:pPr algn="ctr"/>
            <a:r>
              <a:rPr lang="es-CO" sz="2400" dirty="0">
                <a:solidFill>
                  <a:schemeClr val="accent1">
                    <a:lumMod val="75000"/>
                  </a:schemeClr>
                </a:solidFill>
              </a:rPr>
              <a:t>@</a:t>
            </a:r>
            <a:r>
              <a:rPr lang="es-CO" sz="2400" dirty="0" err="1">
                <a:solidFill>
                  <a:schemeClr val="accent1">
                    <a:lumMod val="75000"/>
                  </a:schemeClr>
                </a:solidFill>
              </a:rPr>
              <a:t>conacednacional</a:t>
            </a:r>
            <a:r>
              <a:rPr lang="es-CO" sz="2400" dirty="0">
                <a:solidFill>
                  <a:schemeClr val="accent1">
                    <a:lumMod val="75000"/>
                  </a:schemeClr>
                </a:solidFill>
              </a:rPr>
              <a:t> </a:t>
            </a: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2789" y="2684539"/>
            <a:ext cx="1708010" cy="1708010"/>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3227" y="2576451"/>
            <a:ext cx="1862115" cy="1924186"/>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67770" y="2684539"/>
            <a:ext cx="1922258" cy="1632317"/>
          </a:xfrm>
          <a:prstGeom prst="rect">
            <a:avLst/>
          </a:prstGeom>
        </p:spPr>
      </p:pic>
      <p:sp>
        <p:nvSpPr>
          <p:cNvPr id="14" name="CuadroTexto 13"/>
          <p:cNvSpPr txBox="1"/>
          <p:nvPr/>
        </p:nvSpPr>
        <p:spPr>
          <a:xfrm>
            <a:off x="3983152" y="4759004"/>
            <a:ext cx="3987113" cy="461665"/>
          </a:xfrm>
          <a:prstGeom prst="rect">
            <a:avLst/>
          </a:prstGeom>
          <a:noFill/>
        </p:spPr>
        <p:txBody>
          <a:bodyPr wrap="square" rtlCol="0">
            <a:spAutoFit/>
          </a:bodyPr>
          <a:lstStyle/>
          <a:p>
            <a:pPr algn="ctr"/>
            <a:r>
              <a:rPr lang="es-CO" sz="2400" dirty="0">
                <a:solidFill>
                  <a:schemeClr val="accent1">
                    <a:lumMod val="75000"/>
                  </a:schemeClr>
                </a:solidFill>
              </a:rPr>
              <a:t>@</a:t>
            </a:r>
            <a:r>
              <a:rPr lang="es-CO" sz="2400" dirty="0" err="1">
                <a:solidFill>
                  <a:schemeClr val="accent1">
                    <a:lumMod val="75000"/>
                  </a:schemeClr>
                </a:solidFill>
              </a:rPr>
              <a:t>conacednacional</a:t>
            </a:r>
            <a:r>
              <a:rPr lang="es-CO" sz="2400" dirty="0">
                <a:solidFill>
                  <a:schemeClr val="accent1">
                    <a:lumMod val="75000"/>
                  </a:schemeClr>
                </a:solidFill>
              </a:rPr>
              <a:t> </a:t>
            </a:r>
          </a:p>
        </p:txBody>
      </p:sp>
      <p:sp>
        <p:nvSpPr>
          <p:cNvPr id="15" name="CuadroTexto 14"/>
          <p:cNvSpPr txBox="1"/>
          <p:nvPr/>
        </p:nvSpPr>
        <p:spPr>
          <a:xfrm>
            <a:off x="7435342" y="4764308"/>
            <a:ext cx="3987113" cy="461665"/>
          </a:xfrm>
          <a:prstGeom prst="rect">
            <a:avLst/>
          </a:prstGeom>
          <a:noFill/>
        </p:spPr>
        <p:txBody>
          <a:bodyPr wrap="square" rtlCol="0">
            <a:spAutoFit/>
          </a:bodyPr>
          <a:lstStyle/>
          <a:p>
            <a:pPr algn="ctr"/>
            <a:r>
              <a:rPr lang="es-CO" sz="2400" dirty="0">
                <a:solidFill>
                  <a:schemeClr val="accent1">
                    <a:lumMod val="75000"/>
                  </a:schemeClr>
                </a:solidFill>
              </a:rPr>
              <a:t>@</a:t>
            </a:r>
            <a:r>
              <a:rPr lang="es-CO" sz="2400" dirty="0" err="1">
                <a:solidFill>
                  <a:schemeClr val="accent1">
                    <a:lumMod val="75000"/>
                  </a:schemeClr>
                </a:solidFill>
              </a:rPr>
              <a:t>conacednacional</a:t>
            </a:r>
            <a:r>
              <a:rPr lang="es-CO" sz="2400" dirty="0">
                <a:solidFill>
                  <a:schemeClr val="accent1">
                    <a:lumMod val="75000"/>
                  </a:schemeClr>
                </a:solidFill>
              </a:rPr>
              <a:t> </a:t>
            </a:r>
          </a:p>
        </p:txBody>
      </p:sp>
      <p:sp>
        <p:nvSpPr>
          <p:cNvPr id="2" name="CuadroTexto 1"/>
          <p:cNvSpPr txBox="1"/>
          <p:nvPr/>
        </p:nvSpPr>
        <p:spPr>
          <a:xfrm>
            <a:off x="3095723" y="5674633"/>
            <a:ext cx="5761969" cy="646331"/>
          </a:xfrm>
          <a:prstGeom prst="rect">
            <a:avLst/>
          </a:prstGeom>
          <a:noFill/>
        </p:spPr>
        <p:txBody>
          <a:bodyPr wrap="square" rtlCol="0">
            <a:spAutoFit/>
          </a:bodyPr>
          <a:lstStyle/>
          <a:p>
            <a:pPr algn="ctr"/>
            <a:r>
              <a:rPr lang="es-CO" dirty="0">
                <a:solidFill>
                  <a:schemeClr val="accent1">
                    <a:lumMod val="50000"/>
                  </a:schemeClr>
                </a:solidFill>
              </a:rPr>
              <a:t>Camilo Rodríguez - Director de Pastoral</a:t>
            </a:r>
            <a:endParaRPr lang="es-CO" dirty="0">
              <a:solidFill>
                <a:schemeClr val="accent1">
                  <a:lumMod val="50000"/>
                </a:schemeClr>
              </a:solidFill>
              <a:hlinkClick r:id="rId6"/>
            </a:endParaRPr>
          </a:p>
          <a:p>
            <a:pPr algn="ctr"/>
            <a:r>
              <a:rPr lang="es-CO" dirty="0">
                <a:solidFill>
                  <a:schemeClr val="accent1">
                    <a:lumMod val="50000"/>
                  </a:schemeClr>
                </a:solidFill>
                <a:hlinkClick r:id="rId6"/>
              </a:rPr>
              <a:t>pastoralconaced@conaced.edu.co</a:t>
            </a:r>
            <a:r>
              <a:rPr lang="es-CO" dirty="0">
                <a:solidFill>
                  <a:schemeClr val="accent1">
                    <a:lumMod val="50000"/>
                  </a:schemeClr>
                </a:solidFill>
              </a:rPr>
              <a:t> – 318 4320369</a:t>
            </a:r>
          </a:p>
        </p:txBody>
      </p:sp>
    </p:spTree>
    <p:extLst>
      <p:ext uri="{BB962C8B-B14F-4D97-AF65-F5344CB8AC3E}">
        <p14:creationId xmlns:p14="http://schemas.microsoft.com/office/powerpoint/2010/main" val="17623330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7594</TotalTime>
  <Words>2098</Words>
  <Application>Microsoft Office PowerPoint</Application>
  <PresentationFormat>Panorámica</PresentationFormat>
  <Paragraphs>96</Paragraphs>
  <Slides>25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25</vt:i4>
      </vt:variant>
    </vt:vector>
  </HeadingPairs>
  <TitlesOfParts>
    <vt:vector size="29"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Direccion Pastoral</dc:creator>
  <cp:lastModifiedBy>CONACED</cp:lastModifiedBy>
  <cp:revision>69</cp:revision>
  <dcterms:created xsi:type="dcterms:W3CDTF">2018-02-02T19:06:45Z</dcterms:created>
  <dcterms:modified xsi:type="dcterms:W3CDTF">2018-08-30T13:37:48Z</dcterms:modified>
</cp:coreProperties>
</file>